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1"/>
  </p:notesMasterIdLst>
  <p:sldIdLst>
    <p:sldId id="256" r:id="rId2"/>
    <p:sldId id="375" r:id="rId3"/>
    <p:sldId id="392" r:id="rId4"/>
    <p:sldId id="474" r:id="rId5"/>
    <p:sldId id="473" r:id="rId6"/>
    <p:sldId id="384" r:id="rId7"/>
    <p:sldId id="478" r:id="rId8"/>
    <p:sldId id="493" r:id="rId9"/>
    <p:sldId id="381" r:id="rId10"/>
    <p:sldId id="429" r:id="rId11"/>
    <p:sldId id="430" r:id="rId12"/>
    <p:sldId id="431" r:id="rId13"/>
    <p:sldId id="432" r:id="rId14"/>
    <p:sldId id="433" r:id="rId15"/>
    <p:sldId id="434" r:id="rId16"/>
    <p:sldId id="435" r:id="rId17"/>
    <p:sldId id="436" r:id="rId18"/>
    <p:sldId id="437" r:id="rId19"/>
    <p:sldId id="438" r:id="rId20"/>
    <p:sldId id="446" r:id="rId21"/>
    <p:sldId id="390" r:id="rId22"/>
    <p:sldId id="385" r:id="rId23"/>
    <p:sldId id="386" r:id="rId24"/>
    <p:sldId id="391" r:id="rId25"/>
    <p:sldId id="424" r:id="rId26"/>
    <p:sldId id="426" r:id="rId27"/>
    <p:sldId id="427" r:id="rId28"/>
    <p:sldId id="428" r:id="rId29"/>
    <p:sldId id="425" r:id="rId30"/>
    <p:sldId id="382" r:id="rId31"/>
    <p:sldId id="439" r:id="rId32"/>
    <p:sldId id="440" r:id="rId33"/>
    <p:sldId id="441" r:id="rId34"/>
    <p:sldId id="442" r:id="rId35"/>
    <p:sldId id="443" r:id="rId36"/>
    <p:sldId id="444" r:id="rId37"/>
    <p:sldId id="387" r:id="rId38"/>
    <p:sldId id="489" r:id="rId39"/>
    <p:sldId id="490" r:id="rId40"/>
    <p:sldId id="462" r:id="rId41"/>
    <p:sldId id="491" r:id="rId42"/>
    <p:sldId id="492" r:id="rId43"/>
    <p:sldId id="388" r:id="rId44"/>
    <p:sldId id="479" r:id="rId45"/>
    <p:sldId id="480" r:id="rId46"/>
    <p:sldId id="481" r:id="rId47"/>
    <p:sldId id="482" r:id="rId48"/>
    <p:sldId id="487" r:id="rId49"/>
    <p:sldId id="488" r:id="rId50"/>
    <p:sldId id="486" r:id="rId51"/>
    <p:sldId id="483" r:id="rId52"/>
    <p:sldId id="484" r:id="rId53"/>
    <p:sldId id="485" r:id="rId54"/>
    <p:sldId id="389" r:id="rId55"/>
    <p:sldId id="447" r:id="rId56"/>
    <p:sldId id="448" r:id="rId57"/>
    <p:sldId id="449" r:id="rId58"/>
    <p:sldId id="450" r:id="rId59"/>
    <p:sldId id="376" r:id="rId60"/>
    <p:sldId id="393" r:id="rId61"/>
    <p:sldId id="451" r:id="rId62"/>
    <p:sldId id="494" r:id="rId63"/>
    <p:sldId id="495" r:id="rId64"/>
    <p:sldId id="496" r:id="rId65"/>
    <p:sldId id="497" r:id="rId66"/>
    <p:sldId id="498" r:id="rId67"/>
    <p:sldId id="394" r:id="rId68"/>
    <p:sldId id="452" r:id="rId69"/>
    <p:sldId id="453" r:id="rId70"/>
    <p:sldId id="454" r:id="rId71"/>
    <p:sldId id="445" r:id="rId72"/>
    <p:sldId id="477" r:id="rId73"/>
    <p:sldId id="475" r:id="rId74"/>
    <p:sldId id="476" r:id="rId75"/>
    <p:sldId id="396" r:id="rId76"/>
    <p:sldId id="397" r:id="rId77"/>
    <p:sldId id="398" r:id="rId78"/>
    <p:sldId id="399" r:id="rId79"/>
    <p:sldId id="400" r:id="rId80"/>
    <p:sldId id="401" r:id="rId81"/>
    <p:sldId id="402" r:id="rId82"/>
    <p:sldId id="404" r:id="rId83"/>
    <p:sldId id="407" r:id="rId84"/>
    <p:sldId id="455" r:id="rId85"/>
    <p:sldId id="408" r:id="rId86"/>
    <p:sldId id="456" r:id="rId87"/>
    <p:sldId id="409" r:id="rId88"/>
    <p:sldId id="468" r:id="rId89"/>
    <p:sldId id="465" r:id="rId90"/>
    <p:sldId id="466" r:id="rId91"/>
    <p:sldId id="463" r:id="rId92"/>
    <p:sldId id="464" r:id="rId93"/>
    <p:sldId id="457" r:id="rId94"/>
    <p:sldId id="410" r:id="rId95"/>
    <p:sldId id="458" r:id="rId96"/>
    <p:sldId id="459" r:id="rId97"/>
    <p:sldId id="411" r:id="rId98"/>
    <p:sldId id="460" r:id="rId99"/>
    <p:sldId id="413" r:id="rId100"/>
    <p:sldId id="414" r:id="rId101"/>
    <p:sldId id="415" r:id="rId102"/>
    <p:sldId id="416" r:id="rId103"/>
    <p:sldId id="417" r:id="rId104"/>
    <p:sldId id="418" r:id="rId105"/>
    <p:sldId id="419" r:id="rId106"/>
    <p:sldId id="469" r:id="rId107"/>
    <p:sldId id="470" r:id="rId108"/>
    <p:sldId id="471" r:id="rId109"/>
    <p:sldId id="472" r:id="rId110"/>
    <p:sldId id="412" r:id="rId111"/>
    <p:sldId id="420" r:id="rId112"/>
    <p:sldId id="421" r:id="rId113"/>
    <p:sldId id="422" r:id="rId114"/>
    <p:sldId id="423" r:id="rId115"/>
    <p:sldId id="461" r:id="rId116"/>
    <p:sldId id="380" r:id="rId117"/>
    <p:sldId id="383" r:id="rId118"/>
    <p:sldId id="284" r:id="rId119"/>
    <p:sldId id="285" r:id="rId1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p:restoredTop sz="94648"/>
  </p:normalViewPr>
  <p:slideViewPr>
    <p:cSldViewPr snapToGrid="0">
      <p:cViewPr varScale="1">
        <p:scale>
          <a:sx n="107" d="100"/>
          <a:sy n="107"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106</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107</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108</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109</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20</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23</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96</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4.tiff"/></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3.png"/><Relationship Id="rId4" Type="http://schemas.openxmlformats.org/officeDocument/2006/relationships/image" Target="../media/image92.png"/></Relationships>
</file>

<file path=ppt/slides/_rels/slide11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18.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tif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0.tiff"/><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hyperlink" Target="https://blog.csdn.net/muxiqingyang/article/details/6615199" TargetMode="External"/><Relationship Id="rId5" Type="http://schemas.openxmlformats.org/officeDocument/2006/relationships/hyperlink" Target="https://en.wikipedia.org/wiki/MESI_protocol"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2.tif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70.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6.tiff"/></Relationships>
</file>

<file path=ppt/slides/_rels/slide74.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9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3943134" y="1997509"/>
            <a:ext cx="3965306" cy="2943320"/>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8673116" y="2393984"/>
            <a:ext cx="2498225" cy="2150371"/>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5"/>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6"/>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7"/>
          <a:stretch>
            <a:fillRect/>
          </a:stretch>
        </p:blipFill>
        <p:spPr>
          <a:xfrm>
            <a:off x="381155" y="1997509"/>
            <a:ext cx="3302000" cy="2971800"/>
          </a:xfrm>
          <a:prstGeom prst="rect">
            <a:avLst/>
          </a:prstGeom>
        </p:spPr>
      </p:pic>
    </p:spTree>
    <p:extLst>
      <p:ext uri="{BB962C8B-B14F-4D97-AF65-F5344CB8AC3E}">
        <p14:creationId xmlns:p14="http://schemas.microsoft.com/office/powerpoint/2010/main" val="2065247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317009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虽然</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提供了便捷性的隐式获取锁释放锁机制（基于</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机制），但是它却缺少了获取锁与释放锁的可操作性，可中断、超时获取锁，且它为独占式在高并发场景下性能大打折扣。</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452431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AQS</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AbstractQueuedSynchronizer</a:t>
            </a:r>
            <a:r>
              <a:rPr lang="zh-CN" altLang="en-US" sz="2400" b="1" dirty="0">
                <a:latin typeface="仿宋" panose="02010609060101010101" pitchFamily="49" charset="-122"/>
                <a:ea typeface="仿宋" panose="02010609060101010101" pitchFamily="49" charset="-122"/>
                <a:cs typeface="+mn-ea"/>
                <a:sym typeface="+mn-lt"/>
              </a:rPr>
              <a:t>，即队列同步器。它是构建锁或者其他同步组件的基础框架（如</a:t>
            </a:r>
            <a:r>
              <a:rPr lang="en-US" altLang="zh-CN" sz="2400" b="1" dirty="0" err="1">
                <a:latin typeface="仿宋" panose="02010609060101010101" pitchFamily="49" charset="-122"/>
                <a:ea typeface="仿宋" panose="02010609060101010101" pitchFamily="49" charset="-122"/>
                <a:cs typeface="+mn-ea"/>
                <a:sym typeface="+mn-lt"/>
              </a:rPr>
              <a:t>ReentrantLock</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ReentrantReadWriteLock</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a:latin typeface="仿宋" panose="02010609060101010101" pitchFamily="49" charset="-122"/>
                <a:ea typeface="仿宋" panose="02010609060101010101" pitchFamily="49" charset="-122"/>
                <a:cs typeface="+mn-ea"/>
                <a:sym typeface="+mn-lt"/>
              </a:rPr>
              <a:t>JUC</a:t>
            </a:r>
            <a:r>
              <a:rPr lang="zh-CN" altLang="en-US" sz="2400" b="1" dirty="0">
                <a:latin typeface="仿宋" panose="02010609060101010101" pitchFamily="49" charset="-122"/>
                <a:ea typeface="仿宋" panose="02010609060101010101" pitchFamily="49" charset="-122"/>
                <a:cs typeface="+mn-ea"/>
                <a:sym typeface="+mn-lt"/>
              </a:rPr>
              <a:t>并发包的作者（</a:t>
            </a:r>
            <a:r>
              <a:rPr lang="en-US" altLang="zh-CN" sz="2400" b="1" dirty="0">
                <a:latin typeface="仿宋" panose="02010609060101010101" pitchFamily="49" charset="-122"/>
                <a:ea typeface="仿宋" panose="02010609060101010101" pitchFamily="49" charset="-122"/>
                <a:cs typeface="+mn-ea"/>
                <a:sym typeface="+mn-lt"/>
              </a:rPr>
              <a:t>Doug Lea</a:t>
            </a:r>
            <a:r>
              <a:rPr lang="zh-CN" altLang="en-US" sz="2400" b="1" dirty="0">
                <a:latin typeface="仿宋" panose="02010609060101010101" pitchFamily="49" charset="-122"/>
                <a:ea typeface="仿宋" panose="02010609060101010101" pitchFamily="49" charset="-122"/>
                <a:cs typeface="+mn-ea"/>
                <a:sym typeface="+mn-lt"/>
              </a:rPr>
              <a:t>）期望它能够成为实现大部分同步需求的基础。它是</a:t>
            </a:r>
            <a:r>
              <a:rPr lang="en-US" altLang="zh-CN" sz="2400" b="1" dirty="0">
                <a:latin typeface="仿宋" panose="02010609060101010101" pitchFamily="49" charset="-122"/>
                <a:ea typeface="仿宋" panose="02010609060101010101" pitchFamily="49" charset="-122"/>
                <a:cs typeface="+mn-ea"/>
                <a:sym typeface="+mn-lt"/>
              </a:rPr>
              <a:t>JUC</a:t>
            </a:r>
            <a:r>
              <a:rPr lang="zh-CN" altLang="en-US" sz="2400" b="1" dirty="0">
                <a:latin typeface="仿宋" panose="02010609060101010101" pitchFamily="49" charset="-122"/>
                <a:ea typeface="仿宋" panose="02010609060101010101" pitchFamily="49" charset="-122"/>
                <a:cs typeface="+mn-ea"/>
                <a:sym typeface="+mn-lt"/>
              </a:rPr>
              <a:t>并发包中的核心基础组件。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AQS</a:t>
            </a:r>
            <a:r>
              <a:rPr lang="zh-CN" altLang="en-US" sz="2400" b="1" dirty="0">
                <a:latin typeface="仿宋" panose="02010609060101010101" pitchFamily="49" charset="-122"/>
                <a:ea typeface="仿宋" panose="02010609060101010101" pitchFamily="49" charset="-122"/>
                <a:cs typeface="+mn-ea"/>
                <a:sym typeface="+mn-lt"/>
              </a:rPr>
              <a:t>解决了实现同步器时涉及到的大量细节问题，例如获取同步状态、</a:t>
            </a:r>
            <a:r>
              <a:rPr lang="en-US" altLang="zh-Hans"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同步队列。基于</a:t>
            </a:r>
            <a:r>
              <a:rPr lang="en-US" altLang="zh-Hans" sz="2400" b="1" dirty="0">
                <a:latin typeface="仿宋" panose="02010609060101010101" pitchFamily="49" charset="-122"/>
                <a:ea typeface="仿宋" panose="02010609060101010101" pitchFamily="49" charset="-122"/>
                <a:cs typeface="+mn-ea"/>
                <a:sym typeface="+mn-lt"/>
              </a:rPr>
              <a:t>AQS</a:t>
            </a:r>
            <a:r>
              <a:rPr lang="zh-CN" altLang="en-US" sz="2400" b="1" dirty="0">
                <a:latin typeface="仿宋" panose="02010609060101010101" pitchFamily="49" charset="-122"/>
                <a:ea typeface="仿宋" panose="02010609060101010101" pitchFamily="49" charset="-122"/>
                <a:cs typeface="+mn-ea"/>
                <a:sym typeface="+mn-lt"/>
              </a:rPr>
              <a:t>来构建同步器可以带来很多好处。它不仅能够极大地减少实现工作，而且也不必处理在多个位置上发生的竞争问题。</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pic>
        <p:nvPicPr>
          <p:cNvPr id="2" name="图片 1">
            <a:extLst>
              <a:ext uri="{FF2B5EF4-FFF2-40B4-BE49-F238E27FC236}">
                <a16:creationId xmlns:a16="http://schemas.microsoft.com/office/drawing/2014/main" id="{1FDA43AF-06AF-6047-B286-217906CEA0B4}"/>
              </a:ext>
            </a:extLst>
          </p:cNvPr>
          <p:cNvPicPr>
            <a:picLocks noChangeAspect="1"/>
          </p:cNvPicPr>
          <p:nvPr/>
        </p:nvPicPr>
        <p:blipFill>
          <a:blip r:embed="rId4"/>
          <a:stretch>
            <a:fillRect/>
          </a:stretch>
        </p:blipFill>
        <p:spPr>
          <a:xfrm>
            <a:off x="2936784" y="0"/>
            <a:ext cx="6318431" cy="6858000"/>
          </a:xfrm>
          <a:prstGeom prst="rect">
            <a:avLst/>
          </a:prstGeom>
        </p:spPr>
      </p:pic>
      <p:pic>
        <p:nvPicPr>
          <p:cNvPr id="4" name="图片 3">
            <a:extLst>
              <a:ext uri="{FF2B5EF4-FFF2-40B4-BE49-F238E27FC236}">
                <a16:creationId xmlns:a16="http://schemas.microsoft.com/office/drawing/2014/main" id="{6AC33DA3-BEFD-044B-8FFB-F4D1BBB437E1}"/>
              </a:ext>
            </a:extLst>
          </p:cNvPr>
          <p:cNvPicPr>
            <a:picLocks noChangeAspect="1"/>
          </p:cNvPicPr>
          <p:nvPr/>
        </p:nvPicPr>
        <p:blipFill>
          <a:blip r:embed="rId5"/>
          <a:stretch>
            <a:fillRect/>
          </a:stretch>
        </p:blipFill>
        <p:spPr>
          <a:xfrm>
            <a:off x="5469778" y="-3038"/>
            <a:ext cx="631843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470425"/>
            <a:ext cx="10874326" cy="4708981"/>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在基于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构建的同步器中，只能在一个时刻发生阻塞，从而降低上下文切换的开销，提高了吞吐量。同时在设计</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时充分考虑了可伸缩行，因此</a:t>
            </a:r>
            <a:r>
              <a:rPr lang="en-US" altLang="zh-Hans"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中所有基于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构建的同步器均可以获得这个优势。</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的主要使用方式是继承，子类通过继承同步器并实现它的抽象方法来管理同步状态。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使用一个</a:t>
            </a:r>
            <a:r>
              <a:rPr lang="en-US" altLang="zh-Hans" sz="2000" b="1" dirty="0" err="1">
                <a:latin typeface="仿宋" panose="02010609060101010101" pitchFamily="49" charset="-122"/>
                <a:ea typeface="仿宋" panose="02010609060101010101" pitchFamily="49" charset="-122"/>
                <a:cs typeface="+mn-ea"/>
                <a:sym typeface="+mn-lt"/>
              </a:rPr>
              <a:t>int</a:t>
            </a:r>
            <a:r>
              <a:rPr lang="zh-CN" altLang="en-US" sz="2000" b="1" dirty="0">
                <a:latin typeface="仿宋" panose="02010609060101010101" pitchFamily="49" charset="-122"/>
                <a:ea typeface="仿宋" panose="02010609060101010101" pitchFamily="49" charset="-122"/>
                <a:cs typeface="+mn-ea"/>
                <a:sym typeface="+mn-lt"/>
              </a:rPr>
              <a:t>类型的成员变量</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来表示同步状态，当</a:t>
            </a:r>
            <a:r>
              <a:rPr lang="en-US" altLang="zh-Hans" sz="2000" b="1" dirty="0">
                <a:latin typeface="仿宋" panose="02010609060101010101" pitchFamily="49" charset="-122"/>
                <a:ea typeface="仿宋" panose="02010609060101010101" pitchFamily="49" charset="-122"/>
                <a:cs typeface="+mn-ea"/>
                <a:sym typeface="+mn-lt"/>
              </a:rPr>
              <a:t>state&gt;0</a:t>
            </a:r>
            <a:r>
              <a:rPr lang="zh-CN" altLang="en-US" sz="2000" b="1" dirty="0">
                <a:latin typeface="仿宋" panose="02010609060101010101" pitchFamily="49" charset="-122"/>
                <a:ea typeface="仿宋" panose="02010609060101010101" pitchFamily="49" charset="-122"/>
                <a:cs typeface="+mn-ea"/>
                <a:sym typeface="+mn-lt"/>
              </a:rPr>
              <a:t>时表示已经获取了锁，当</a:t>
            </a:r>
            <a:r>
              <a:rPr lang="en-US" altLang="zh-Hans" sz="2000" b="1" dirty="0">
                <a:latin typeface="仿宋" panose="02010609060101010101" pitchFamily="49" charset="-122"/>
                <a:ea typeface="仿宋" panose="02010609060101010101" pitchFamily="49" charset="-122"/>
                <a:cs typeface="+mn-ea"/>
                <a:sym typeface="+mn-lt"/>
              </a:rPr>
              <a:t>state = 0</a:t>
            </a:r>
            <a:r>
              <a:rPr lang="zh-CN" altLang="en-US" sz="2000" b="1" dirty="0">
                <a:latin typeface="仿宋" panose="02010609060101010101" pitchFamily="49" charset="-122"/>
                <a:ea typeface="仿宋" panose="02010609060101010101" pitchFamily="49" charset="-122"/>
                <a:cs typeface="+mn-ea"/>
                <a:sym typeface="+mn-lt"/>
              </a:rPr>
              <a:t>时表示释放了锁。它提供了三个方法（</a:t>
            </a:r>
            <a:r>
              <a:rPr lang="en-US" altLang="zh-Hans" sz="2000" b="1" dirty="0" err="1">
                <a:latin typeface="仿宋" panose="02010609060101010101" pitchFamily="49" charset="-122"/>
                <a:ea typeface="仿宋" panose="02010609060101010101" pitchFamily="49" charset="-122"/>
                <a:cs typeface="+mn-ea"/>
                <a:sym typeface="+mn-lt"/>
              </a:rPr>
              <a:t>getState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newState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compareAndSetState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expect,int</a:t>
            </a:r>
            <a:r>
              <a:rPr lang="en-US" altLang="zh-Hans" sz="2000" b="1" dirty="0">
                <a:latin typeface="仿宋" panose="02010609060101010101" pitchFamily="49" charset="-122"/>
                <a:ea typeface="仿宋" panose="02010609060101010101" pitchFamily="49" charset="-122"/>
                <a:cs typeface="+mn-ea"/>
                <a:sym typeface="+mn-lt"/>
              </a:rPr>
              <a:t> update)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来对同步状态</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进行操作，当然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可以确保对</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的操作是安全的。</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通过内置的</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同步队列来完成资源获取线程的排队工作，如果当前线程获取同步状态失败（锁）时，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则会将当前线程以及等待状态等信息构造成一个节点（</a:t>
            </a:r>
            <a:r>
              <a:rPr lang="en-US" altLang="zh-Hans" sz="2000" b="1" dirty="0">
                <a:latin typeface="仿宋" panose="02010609060101010101" pitchFamily="49" charset="-122"/>
                <a:ea typeface="仿宋" panose="02010609060101010101" pitchFamily="49" charset="-122"/>
                <a:cs typeface="+mn-ea"/>
                <a:sym typeface="+mn-lt"/>
              </a:rPr>
              <a:t>Node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并将其加入同步队列，同时会阻塞当前线程，当同步状态释放时，则会把节点中的线程唤醒，使其再次尝试获取同步状态。</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384538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0874326"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getState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：返回同步状态的当前值；</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newState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：设置当前同步状态；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compareAndSetState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expect, </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update)</a:t>
            </a:r>
            <a:r>
              <a:rPr lang="zh-CN" altLang="en-US" sz="2000" b="1" dirty="0">
                <a:latin typeface="仿宋" panose="02010609060101010101" pitchFamily="49" charset="-122"/>
                <a:ea typeface="仿宋" panose="02010609060101010101" pitchFamily="49" charset="-122"/>
                <a:cs typeface="+mn-ea"/>
                <a:sym typeface="+mn-lt"/>
              </a:rPr>
              <a:t>：使用</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设置当前状态，该方法能够保证状态设置的原子性；</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：独占式获取同步状态，获取同步状态成功后，其他线程需要等待该线程释放同步状态才能获取同步状态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：共享式获取同步状态，返回值大于等于</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则表示获取成功，否则获取失败；</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isHeldExclusively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：当前同步器是否在独占式模式下被线程占用，一般该方法表示是否被当前线程所独占；</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014705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1001705"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：独占式获取同步状态，如果当前线程获取同步状态成功，则由该方法返回，否则，将会进入同步队列等待，该方法将会调用可重写的</a:t>
            </a: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相同，但是该方法响应中断，当前线程为获取到同步状态而进入到同步队列中，如果当前线程被中断，则该方法会抛出</a:t>
            </a:r>
            <a:r>
              <a:rPr lang="en-US" altLang="zh-CN" sz="2000" b="1" dirty="0" err="1">
                <a:latin typeface="仿宋" panose="02010609060101010101" pitchFamily="49" charset="-122"/>
                <a:ea typeface="仿宋" panose="02010609060101010101" pitchFamily="49" charset="-122"/>
                <a:cs typeface="+mn-ea"/>
                <a:sym typeface="+mn-lt"/>
              </a:rPr>
              <a:t>InterruptedException</a:t>
            </a:r>
            <a:r>
              <a:rPr lang="zh-CN" altLang="en-US" sz="2000" b="1" dirty="0">
                <a:latin typeface="仿宋" panose="02010609060101010101" pitchFamily="49" charset="-122"/>
                <a:ea typeface="仿宋" panose="02010609060101010101" pitchFamily="49" charset="-122"/>
                <a:cs typeface="+mn-ea"/>
                <a:sym typeface="+mn-lt"/>
              </a:rPr>
              <a:t>异常并返回；</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arg,long</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nanos</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：超时获取同步状态，如果当前线程在</a:t>
            </a:r>
            <a:r>
              <a:rPr lang="en-US" altLang="zh-CN" sz="2000" b="1" dirty="0" err="1">
                <a:latin typeface="仿宋" panose="02010609060101010101" pitchFamily="49" charset="-122"/>
                <a:ea typeface="仿宋" panose="02010609060101010101" pitchFamily="49" charset="-122"/>
                <a:cs typeface="+mn-ea"/>
                <a:sym typeface="+mn-lt"/>
              </a:rPr>
              <a:t>nanos</a:t>
            </a:r>
            <a:r>
              <a:rPr lang="zh-CN" altLang="en-US" sz="2000" b="1" dirty="0">
                <a:latin typeface="仿宋" panose="02010609060101010101" pitchFamily="49" charset="-122"/>
                <a:ea typeface="仿宋" panose="02010609060101010101" pitchFamily="49" charset="-122"/>
                <a:cs typeface="+mn-ea"/>
                <a:sym typeface="+mn-lt"/>
              </a:rPr>
              <a:t>时间内没有获取到同步状态，那么将会返回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，已经获取则返回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：共享式获取同步状态，如果当前线程未获取到同步状态，将会进入同步队列等待，与独占式的主要区别是在同一时刻可以有多个线程获取到同步状态；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：共享式获取同步状态，响应中断；</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 long </a:t>
            </a:r>
            <a:r>
              <a:rPr lang="en-US" altLang="zh-CN" sz="2000" b="1" dirty="0" err="1">
                <a:latin typeface="仿宋" panose="02010609060101010101" pitchFamily="49" charset="-122"/>
                <a:ea typeface="仿宋" panose="02010609060101010101" pitchFamily="49" charset="-122"/>
                <a:cs typeface="+mn-ea"/>
                <a:sym typeface="+mn-lt"/>
              </a:rPr>
              <a:t>nanosTimeout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：共享式获取同步状态，增加超时限制；</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release(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：独占式释放同步状态，该方法会在释放同步状态之后，将同步队列中第一个节点包含的线程唤醒；</a:t>
            </a:r>
          </a:p>
        </p:txBody>
      </p:sp>
    </p:spTree>
    <p:extLst>
      <p:ext uri="{BB962C8B-B14F-4D97-AF65-F5344CB8AC3E}">
        <p14:creationId xmlns:p14="http://schemas.microsoft.com/office/powerpoint/2010/main" val="420686806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CLH</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同步队列</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554419" y="1387830"/>
            <a:ext cx="11001705"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同步队列是一个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双向队列，</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依赖它来完成同步状态的管理，当前线程如果获取同步状态失败时，</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则会将当前线程已经等待状态等信息构造成一个节点（</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）并将其加入到</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同步队列，同时会阻塞当前线程，当同步状态释放时，会把首节点唤醒（公平锁），使其再次尝试获取同步状态。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同步队列中，一个节点表示一个线程，它保存着线程的引用（</a:t>
            </a:r>
            <a:r>
              <a:rPr lang="en-US" altLang="zh-CN" sz="2000" b="1" dirty="0">
                <a:latin typeface="仿宋" panose="02010609060101010101" pitchFamily="49" charset="-122"/>
                <a:ea typeface="仿宋" panose="02010609060101010101" pitchFamily="49" charset="-122"/>
                <a:cs typeface="+mn-ea"/>
                <a:sym typeface="+mn-lt"/>
              </a:rPr>
              <a:t>thread</a:t>
            </a:r>
            <a:r>
              <a:rPr lang="zh-CN" altLang="en-US" sz="2000" b="1" dirty="0">
                <a:latin typeface="仿宋" panose="02010609060101010101" pitchFamily="49" charset="-122"/>
                <a:ea typeface="仿宋" panose="02010609060101010101" pitchFamily="49" charset="-122"/>
                <a:cs typeface="+mn-ea"/>
                <a:sym typeface="+mn-lt"/>
              </a:rPr>
              <a:t>）、状态（</a:t>
            </a:r>
            <a:r>
              <a:rPr lang="en-US" altLang="zh-CN" sz="2000" b="1" dirty="0" err="1">
                <a:latin typeface="仿宋" panose="02010609060101010101" pitchFamily="49" charset="-122"/>
                <a:ea typeface="仿宋" panose="02010609060101010101" pitchFamily="49" charset="-122"/>
                <a:cs typeface="+mn-ea"/>
                <a:sym typeface="+mn-lt"/>
              </a:rPr>
              <a:t>waitStatus</a:t>
            </a:r>
            <a:r>
              <a:rPr lang="zh-CN" altLang="en-US" sz="2000" b="1" dirty="0">
                <a:latin typeface="仿宋" panose="02010609060101010101" pitchFamily="49" charset="-122"/>
                <a:ea typeface="仿宋" panose="02010609060101010101" pitchFamily="49" charset="-122"/>
                <a:cs typeface="+mn-ea"/>
                <a:sym typeface="+mn-lt"/>
              </a:rPr>
              <a:t>）、前驱节点（</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）、后继节点（</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），其定义如下：</a:t>
            </a:r>
          </a:p>
        </p:txBody>
      </p:sp>
      <p:pic>
        <p:nvPicPr>
          <p:cNvPr id="3" name="图片 2">
            <a:extLst>
              <a:ext uri="{FF2B5EF4-FFF2-40B4-BE49-F238E27FC236}">
                <a16:creationId xmlns:a16="http://schemas.microsoft.com/office/drawing/2014/main" id="{B9AECF0A-B368-804A-A01D-4E8C5B2A3A6A}"/>
              </a:ext>
            </a:extLst>
          </p:cNvPr>
          <p:cNvPicPr>
            <a:picLocks noChangeAspect="1"/>
          </p:cNvPicPr>
          <p:nvPr/>
        </p:nvPicPr>
        <p:blipFill>
          <a:blip r:embed="rId3"/>
          <a:stretch>
            <a:fillRect/>
          </a:stretch>
        </p:blipFill>
        <p:spPr>
          <a:xfrm>
            <a:off x="1068722" y="4172023"/>
            <a:ext cx="9194629" cy="2345569"/>
          </a:xfrm>
          <a:prstGeom prst="rect">
            <a:avLst/>
          </a:prstGeom>
        </p:spPr>
      </p:pic>
    </p:spTree>
    <p:extLst>
      <p:ext uri="{BB962C8B-B14F-4D97-AF65-F5344CB8AC3E}">
        <p14:creationId xmlns:p14="http://schemas.microsoft.com/office/powerpoint/2010/main" val="2186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5B2239F-05A6-7245-B95F-33E8E425092F}"/>
              </a:ext>
            </a:extLst>
          </p:cNvPr>
          <p:cNvPicPr>
            <a:picLocks noChangeAspect="1"/>
          </p:cNvPicPr>
          <p:nvPr/>
        </p:nvPicPr>
        <p:blipFill>
          <a:blip r:embed="rId3"/>
          <a:stretch>
            <a:fillRect/>
          </a:stretch>
        </p:blipFill>
        <p:spPr>
          <a:xfrm>
            <a:off x="1643798" y="0"/>
            <a:ext cx="6449786" cy="6858000"/>
          </a:xfrm>
          <a:prstGeom prst="rect">
            <a:avLst/>
          </a:prstGeom>
        </p:spPr>
      </p:pic>
      <p:sp>
        <p:nvSpPr>
          <p:cNvPr id="8" name="TextBox 50">
            <a:extLst>
              <a:ext uri="{FF2B5EF4-FFF2-40B4-BE49-F238E27FC236}">
                <a16:creationId xmlns:a16="http://schemas.microsoft.com/office/drawing/2014/main" id="{6A03ECF7-2F91-5E4B-BF34-E47AEB8F6C49}"/>
              </a:ext>
            </a:extLst>
          </p:cNvPr>
          <p:cNvSpPr txBox="1"/>
          <p:nvPr/>
        </p:nvSpPr>
        <p:spPr>
          <a:xfrm>
            <a:off x="8093584" y="183905"/>
            <a:ext cx="3935506" cy="6555641"/>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队列入列，无非就是</a:t>
            </a:r>
            <a:r>
              <a:rPr lang="en-US" altLang="zh-CN" sz="2000" b="1" dirty="0">
                <a:latin typeface="仿宋" panose="02010609060101010101" pitchFamily="49" charset="-122"/>
                <a:ea typeface="仿宋" panose="02010609060101010101" pitchFamily="49" charset="-122"/>
                <a:cs typeface="+mn-ea"/>
                <a:sym typeface="+mn-lt"/>
              </a:rPr>
              <a:t>tail</a:t>
            </a:r>
            <a:r>
              <a:rPr lang="zh-CN" altLang="en-US" sz="2000" b="1" dirty="0">
                <a:latin typeface="仿宋" panose="02010609060101010101" pitchFamily="49" charset="-122"/>
                <a:ea typeface="仿宋" panose="02010609060101010101" pitchFamily="49" charset="-122"/>
                <a:cs typeface="+mn-ea"/>
                <a:sym typeface="+mn-lt"/>
              </a:rPr>
              <a:t>指向新节点、新节点的</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指向当前最后的节点，当前最后一个节点的</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指向当前节点。代码我们可以看看</a:t>
            </a:r>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a:t>
            </a:r>
          </a:p>
          <a:p>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先通过快速尝试设置尾节点，如果失败，则调用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方法设置尾节点</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在上面代码中，两个方法都是通过一个</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err="1">
                <a:latin typeface="仿宋" panose="02010609060101010101" pitchFamily="49" charset="-122"/>
                <a:ea typeface="仿宋" panose="02010609060101010101" pitchFamily="49" charset="-122"/>
                <a:cs typeface="+mn-ea"/>
                <a:sym typeface="+mn-lt"/>
              </a:rPr>
              <a:t>compareAndSetTail</a:t>
            </a:r>
            <a:r>
              <a:rPr lang="en-US" altLang="zh-CN" sz="2000" b="1" dirty="0">
                <a:latin typeface="仿宋" panose="02010609060101010101" pitchFamily="49" charset="-122"/>
                <a:ea typeface="仿宋" panose="02010609060101010101" pitchFamily="49" charset="-122"/>
                <a:cs typeface="+mn-ea"/>
                <a:sym typeface="+mn-lt"/>
              </a:rPr>
              <a:t>(Node expect, Node update)</a:t>
            </a:r>
            <a:r>
              <a:rPr lang="zh-CN" altLang="en-US" sz="2000" b="1" dirty="0">
                <a:latin typeface="仿宋" panose="02010609060101010101" pitchFamily="49" charset="-122"/>
                <a:ea typeface="仿宋" panose="02010609060101010101" pitchFamily="49" charset="-122"/>
                <a:cs typeface="+mn-ea"/>
                <a:sym typeface="+mn-lt"/>
              </a:rPr>
              <a:t>来设置尾节点，该方法可以确保节点是线程安全添加的。在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方法中，</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通过“死循环”的方式来保证节点可以正确添加，只有成功添加后，当前线程才会从该方法返回，否则会一直执行下去。</a:t>
            </a:r>
          </a:p>
        </p:txBody>
      </p:sp>
    </p:spTree>
    <p:extLst>
      <p:ext uri="{BB962C8B-B14F-4D97-AF65-F5344CB8AC3E}">
        <p14:creationId xmlns:p14="http://schemas.microsoft.com/office/powerpoint/2010/main" val="168473608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 create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1BA732BB-2E08-4C48-A3A5-E7FA2886EBD9}"/>
              </a:ext>
            </a:extLst>
          </p:cNvPr>
          <p:cNvPicPr>
            <a:picLocks noChangeAspect="1"/>
          </p:cNvPicPr>
          <p:nvPr/>
        </p:nvPicPr>
        <p:blipFill>
          <a:blip r:embed="rId3"/>
          <a:stretch>
            <a:fillRect/>
          </a:stretch>
        </p:blipFill>
        <p:spPr>
          <a:xfrm>
            <a:off x="1167323" y="1297296"/>
            <a:ext cx="8445500" cy="4610100"/>
          </a:xfrm>
          <a:prstGeom prst="rect">
            <a:avLst/>
          </a:prstGeom>
        </p:spPr>
      </p:pic>
      <p:pic>
        <p:nvPicPr>
          <p:cNvPr id="5" name="图片 4">
            <a:extLst>
              <a:ext uri="{FF2B5EF4-FFF2-40B4-BE49-F238E27FC236}">
                <a16:creationId xmlns:a16="http://schemas.microsoft.com/office/drawing/2014/main" id="{18E44EE8-2B78-9C4E-A509-EAC61A6941C4}"/>
              </a:ext>
            </a:extLst>
          </p:cNvPr>
          <p:cNvPicPr>
            <a:picLocks noChangeAspect="1"/>
          </p:cNvPicPr>
          <p:nvPr/>
        </p:nvPicPr>
        <p:blipFill>
          <a:blip r:embed="rId4"/>
          <a:stretch>
            <a:fillRect/>
          </a:stretch>
        </p:blipFill>
        <p:spPr>
          <a:xfrm>
            <a:off x="2035985" y="0"/>
            <a:ext cx="8159518" cy="6858000"/>
          </a:xfrm>
          <a:prstGeom prst="rect">
            <a:avLst/>
          </a:prstGeom>
        </p:spPr>
      </p:pic>
      <p:sp>
        <p:nvSpPr>
          <p:cNvPr id="8" name="TextBox 100">
            <a:extLst>
              <a:ext uri="{FF2B5EF4-FFF2-40B4-BE49-F238E27FC236}">
                <a16:creationId xmlns:a16="http://schemas.microsoft.com/office/drawing/2014/main" id="{C7E15D82-0596-8A4A-B88F-029733C3591F}"/>
              </a:ext>
            </a:extLst>
          </p:cNvPr>
          <p:cNvSpPr txBox="1"/>
          <p:nvPr/>
        </p:nvSpPr>
        <p:spPr>
          <a:xfrm>
            <a:off x="775136" y="1297296"/>
            <a:ext cx="7318949" cy="923336"/>
          </a:xfrm>
          <a:prstGeom prst="rect">
            <a:avLst/>
          </a:prstGeom>
          <a:noFill/>
        </p:spPr>
        <p:txBody>
          <a:bodyPr wrap="square" lIns="91445" tIns="45723" rIns="91445" bIns="45723" rtlCol="0">
            <a:spAutoFit/>
          </a:bodyPr>
          <a:lstStyle/>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Runnable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Thread</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Callable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81032812-10A9-8344-99CE-3417FCCAE9A7}"/>
              </a:ext>
            </a:extLst>
          </p:cNvPr>
          <p:cNvPicPr>
            <a:picLocks noChangeAspect="1"/>
          </p:cNvPicPr>
          <p:nvPr/>
        </p:nvPicPr>
        <p:blipFill>
          <a:blip r:embed="rId5"/>
          <a:stretch>
            <a:fillRect/>
          </a:stretch>
        </p:blipFill>
        <p:spPr>
          <a:xfrm>
            <a:off x="2035985" y="616044"/>
            <a:ext cx="7747000" cy="3822700"/>
          </a:xfrm>
          <a:prstGeom prst="rect">
            <a:avLst/>
          </a:prstGeom>
        </p:spPr>
      </p:pic>
      <p:pic>
        <p:nvPicPr>
          <p:cNvPr id="2" name="图片 1">
            <a:extLst>
              <a:ext uri="{FF2B5EF4-FFF2-40B4-BE49-F238E27FC236}">
                <a16:creationId xmlns:a16="http://schemas.microsoft.com/office/drawing/2014/main" id="{3EFE73C0-9AD7-9045-968D-1651789AD04D}"/>
              </a:ext>
            </a:extLst>
          </p:cNvPr>
          <p:cNvPicPr>
            <a:picLocks noChangeAspect="1"/>
          </p:cNvPicPr>
          <p:nvPr/>
        </p:nvPicPr>
        <p:blipFill>
          <a:blip r:embed="rId6"/>
          <a:stretch>
            <a:fillRect/>
          </a:stretch>
        </p:blipFill>
        <p:spPr>
          <a:xfrm>
            <a:off x="5424274" y="-3038"/>
            <a:ext cx="6318431" cy="6858000"/>
          </a:xfrm>
          <a:prstGeom prst="rect">
            <a:avLst/>
          </a:prstGeom>
        </p:spPr>
      </p:pic>
    </p:spTree>
    <p:extLst>
      <p:ext uri="{BB962C8B-B14F-4D97-AF65-F5344CB8AC3E}">
        <p14:creationId xmlns:p14="http://schemas.microsoft.com/office/powerpoint/2010/main" val="2248016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9956</TotalTime>
  <Words>36308</Words>
  <Application>Microsoft Macintosh PowerPoint</Application>
  <PresentationFormat>宽屏</PresentationFormat>
  <Paragraphs>1696</Paragraphs>
  <Slides>119</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119</vt:i4>
      </vt:variant>
    </vt:vector>
  </HeadingPairs>
  <TitlesOfParts>
    <vt:vector size="127"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1293</cp:revision>
  <dcterms:created xsi:type="dcterms:W3CDTF">2018-01-27T02:13:00Z</dcterms:created>
  <dcterms:modified xsi:type="dcterms:W3CDTF">2018-11-09T09:11:43Z</dcterms:modified>
</cp:coreProperties>
</file>